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notesSlide7.xml" ContentType="application/vnd.openxmlformats-officedocument.presentationml.notesSlide+xml"/>
  <Override PartName="/ppt/notesSlides/_rels/notesSlide23.xml.rels" ContentType="application/vnd.openxmlformats-package.relationships+xml"/>
  <Override PartName="/ppt/notesSlides/_rels/notesSlide7.xml.rels" ContentType="application/vnd.openxmlformats-package.relationships+xml"/>
  <Override PartName="/ppt/notesSlides/notesSlide23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3.jpeg" ContentType="image/jpeg"/>
  <Override PartName="/ppt/media/image11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D88D6A5-B9F1-4036-A8C4-75C2AAA19A0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There are other stepping commands.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.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700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753408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623700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753408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700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753408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623700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53408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700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753408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623700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753408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700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753408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 type="body"/>
          </p:nvPr>
        </p:nvSpPr>
        <p:spPr>
          <a:xfrm>
            <a:off x="623700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 type="body"/>
          </p:nvPr>
        </p:nvSpPr>
        <p:spPr>
          <a:xfrm>
            <a:off x="753408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700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753408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 type="body"/>
          </p:nvPr>
        </p:nvSpPr>
        <p:spPr>
          <a:xfrm>
            <a:off x="623700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 type="body"/>
          </p:nvPr>
        </p:nvSpPr>
        <p:spPr>
          <a:xfrm>
            <a:off x="753408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700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753408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623700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753408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265680" y="1233000"/>
            <a:ext cx="4044960" cy="6871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6905520" y="26539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23700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7534080" y="72396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493956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 type="body"/>
          </p:nvPr>
        </p:nvSpPr>
        <p:spPr>
          <a:xfrm>
            <a:off x="623700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 type="body"/>
          </p:nvPr>
        </p:nvSpPr>
        <p:spPr>
          <a:xfrm>
            <a:off x="7534080" y="26539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905520" y="72396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939560" y="26539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hyperlink" Target="https://creativecommons.org/licenses/by/4.0/" TargetMode="External"/><Relationship Id="rId8" Type="http://schemas.openxmlformats.org/officeDocument/2006/relationships/image" Target="../media/image5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3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6;p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9303840" y="2108520"/>
            <a:ext cx="5445720" cy="6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2214720" y="4761360"/>
            <a:ext cx="232524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Android Developer Fundamentals V2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5694840" y="4626360"/>
            <a:ext cx="215820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This work is licensed under a </a:t>
            </a:r>
            <a:r>
              <a:rPr b="0" i="1" lang="en-US" sz="900" spc="-1" strike="noStrike" u="sng">
                <a:solidFill>
                  <a:srgbClr val="0097a7"/>
                </a:solidFill>
                <a:uFillTx/>
                <a:latin typeface="Open Sans"/>
                <a:ea typeface="Open Sans"/>
                <a:hlinkClick r:id="rId3"/>
              </a:rPr>
              <a:t>Creative Commons Attribution 4.0 International License</a:t>
            </a: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4483440" y="4678920"/>
            <a:ext cx="116856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The Android Studio debugger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" name="Google Shape;14;p1" descr=""/>
          <p:cNvPicPr/>
          <p:nvPr/>
        </p:nvPicPr>
        <p:blipFill>
          <a:blip r:embed="rId4"/>
          <a:stretch/>
        </p:blipFill>
        <p:spPr>
          <a:xfrm>
            <a:off x="7853400" y="4788720"/>
            <a:ext cx="837720" cy="294840"/>
          </a:xfrm>
          <a:prstGeom prst="rect">
            <a:avLst/>
          </a:prstGeom>
          <a:ln>
            <a:noFill/>
          </a:ln>
        </p:spPr>
      </p:pic>
      <p:pic>
        <p:nvPicPr>
          <p:cNvPr id="6" name="Google Shape;58;p12" descr=""/>
          <p:cNvPicPr/>
          <p:nvPr/>
        </p:nvPicPr>
        <p:blipFill>
          <a:blip r:embed="rId5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pic>
        <p:nvPicPr>
          <p:cNvPr id="7" name="Google Shape;59;p12" descr=""/>
          <p:cNvPicPr/>
          <p:nvPr/>
        </p:nvPicPr>
        <p:blipFill>
          <a:blip r:embed="rId6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" name="PlaceHolder 5"/>
          <p:cNvSpPr>
            <a:spLocks noGrp="1"/>
          </p:cNvSpPr>
          <p:nvPr>
            <p:ph type="sldNum"/>
          </p:nvPr>
        </p:nvSpPr>
        <p:spPr>
          <a:xfrm>
            <a:off x="8548560" y="47394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6A99F42-9907-4CE3-96B0-7E8E33590C8B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title"/>
          </p:nvPr>
        </p:nvSpPr>
        <p:spPr>
          <a:xfrm>
            <a:off x="265680" y="1928160"/>
            <a:ext cx="4044960" cy="148212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2206080" y="4761360"/>
            <a:ext cx="233352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Android Developer Fundamentals V2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" name="CustomShape 8"/>
          <p:cNvSpPr/>
          <p:nvPr/>
        </p:nvSpPr>
        <p:spPr>
          <a:xfrm>
            <a:off x="5694840" y="4626360"/>
            <a:ext cx="215820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This work is licensed under a </a:t>
            </a:r>
            <a:r>
              <a:rPr b="0" i="1" lang="en-US" sz="900" spc="-1" strike="noStrike" u="sng">
                <a:solidFill>
                  <a:srgbClr val="0097a7"/>
                </a:solidFill>
                <a:uFillTx/>
                <a:latin typeface="Open Sans"/>
                <a:ea typeface="Open Sans"/>
                <a:hlinkClick r:id="rId7"/>
              </a:rPr>
              <a:t>Creative Commons Attribution 4.0 International License</a:t>
            </a: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2" name="CustomShape 9"/>
          <p:cNvSpPr/>
          <p:nvPr/>
        </p:nvSpPr>
        <p:spPr>
          <a:xfrm>
            <a:off x="4483440" y="4678920"/>
            <a:ext cx="116856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The Android Studio debugger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3" name="Google Shape;67;p12" descr=""/>
          <p:cNvPicPr/>
          <p:nvPr/>
        </p:nvPicPr>
        <p:blipFill>
          <a:blip r:embed="rId8"/>
          <a:stretch/>
        </p:blipFill>
        <p:spPr>
          <a:xfrm>
            <a:off x="7853400" y="4788720"/>
            <a:ext cx="837720" cy="294840"/>
          </a:xfrm>
          <a:prstGeom prst="rect">
            <a:avLst/>
          </a:prstGeom>
          <a:ln>
            <a:noFill/>
          </a:ln>
        </p:spPr>
      </p:pic>
      <p:sp>
        <p:nvSpPr>
          <p:cNvPr id="14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caf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6;p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9303840" y="2108520"/>
            <a:ext cx="5445720" cy="6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2"/>
          <p:cNvSpPr/>
          <p:nvPr/>
        </p:nvSpPr>
        <p:spPr>
          <a:xfrm>
            <a:off x="2214720" y="4761360"/>
            <a:ext cx="232524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Android Developer Fundamentals V2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5694840" y="4626360"/>
            <a:ext cx="215820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This work is licensed under a </a:t>
            </a:r>
            <a:r>
              <a:rPr b="0" i="1" lang="en-US" sz="900" spc="-1" strike="noStrike" u="sng">
                <a:solidFill>
                  <a:srgbClr val="0097a7"/>
                </a:solidFill>
                <a:uFillTx/>
                <a:latin typeface="Open Sans"/>
                <a:ea typeface="Open Sans"/>
                <a:hlinkClick r:id="rId3"/>
              </a:rPr>
              <a:t>Creative Commons Attribution 4.0 International License</a:t>
            </a: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5" name="CustomShape 4"/>
          <p:cNvSpPr/>
          <p:nvPr/>
        </p:nvSpPr>
        <p:spPr>
          <a:xfrm>
            <a:off x="4483440" y="4678920"/>
            <a:ext cx="116856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The Android Studio debugger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6" name="Google Shape;14;p1" descr=""/>
          <p:cNvPicPr/>
          <p:nvPr/>
        </p:nvPicPr>
        <p:blipFill>
          <a:blip r:embed="rId4"/>
          <a:stretch/>
        </p:blipFill>
        <p:spPr>
          <a:xfrm>
            <a:off x="7853400" y="4788720"/>
            <a:ext cx="837720" cy="294840"/>
          </a:xfrm>
          <a:prstGeom prst="rect">
            <a:avLst/>
          </a:prstGeom>
          <a:ln>
            <a:noFill/>
          </a:ln>
        </p:spPr>
      </p:pic>
      <p:sp>
        <p:nvSpPr>
          <p:cNvPr id="57" name="PlaceHolder 5"/>
          <p:cNvSpPr>
            <a:spLocks noGrp="1"/>
          </p:cNvSpPr>
          <p:nvPr>
            <p:ph type="title"/>
          </p:nvPr>
        </p:nvSpPr>
        <p:spPr>
          <a:xfrm>
            <a:off x="311760" y="100692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/>
          </p:nvPr>
        </p:nvSpPr>
        <p:spPr>
          <a:xfrm>
            <a:off x="8548560" y="47394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6891459-DEFC-450E-94A8-C5FBC2C7F74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32;p2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9303840" y="2108520"/>
            <a:ext cx="5445720" cy="6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"/>
          <p:cNvSpPr/>
          <p:nvPr/>
        </p:nvSpPr>
        <p:spPr>
          <a:xfrm>
            <a:off x="2214720" y="4761360"/>
            <a:ext cx="229932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Android Developer Fundamentals V2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5610960" y="4618800"/>
            <a:ext cx="215820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This work is licensed under a </a:t>
            </a:r>
            <a:r>
              <a:rPr b="0" i="1" lang="en-US" sz="900" spc="-1" strike="noStrike" u="sng">
                <a:solidFill>
                  <a:srgbClr val="0097a7"/>
                </a:solidFill>
                <a:uFillTx/>
                <a:latin typeface="Open Sans"/>
                <a:ea typeface="Open Sans"/>
                <a:hlinkClick r:id="rId3"/>
              </a:rPr>
              <a:t>Creative Commons Attribution 4.0 International License</a:t>
            </a: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4398120" y="4664880"/>
            <a:ext cx="128268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The Android Studio debugger  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01" name="Google Shape;140;p27" descr=""/>
          <p:cNvPicPr/>
          <p:nvPr/>
        </p:nvPicPr>
        <p:blipFill>
          <a:blip r:embed="rId4"/>
          <a:stretch/>
        </p:blipFill>
        <p:spPr>
          <a:xfrm>
            <a:off x="7853400" y="4788720"/>
            <a:ext cx="837720" cy="29484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-11160" y="-37800"/>
            <a:ext cx="9154800" cy="101808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PlaceHolder 6"/>
          <p:cNvSpPr>
            <a:spLocks noGrp="1"/>
          </p:cNvSpPr>
          <p:nvPr>
            <p:ph type="title"/>
          </p:nvPr>
        </p:nvSpPr>
        <p:spPr>
          <a:xfrm>
            <a:off x="311760" y="17100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body"/>
          </p:nvPr>
        </p:nvSpPr>
        <p:spPr>
          <a:xfrm>
            <a:off x="311760" y="107640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8"/>
          <p:cNvSpPr>
            <a:spLocks noGrp="1"/>
          </p:cNvSpPr>
          <p:nvPr>
            <p:ph type="sldNum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99A8CC8-8972-4968-8251-6A58A20E18CF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71;p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9303840" y="2108520"/>
            <a:ext cx="5445720" cy="6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2229120" y="4761360"/>
            <a:ext cx="529632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Android Developer Fundamentals V2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PlaceHolder 4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sldNum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83BD478-E361-4EF5-BEB8-DACB2E52D6E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6;p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9303840" y="2108520"/>
            <a:ext cx="5445720" cy="6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2214720" y="4761360"/>
            <a:ext cx="232524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Android Developer Fundamentals V2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5694840" y="4626360"/>
            <a:ext cx="215820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This work is licensed under a </a:t>
            </a:r>
            <a:r>
              <a:rPr b="0" i="1" lang="en-US" sz="900" spc="-1" strike="noStrike" u="sng">
                <a:solidFill>
                  <a:srgbClr val="0097a7"/>
                </a:solidFill>
                <a:uFillTx/>
                <a:latin typeface="Open Sans"/>
                <a:ea typeface="Open Sans"/>
                <a:hlinkClick r:id="rId3"/>
              </a:rPr>
              <a:t>Creative Commons Attribution 4.0 International License</a:t>
            </a: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4483440" y="4678920"/>
            <a:ext cx="116856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The Android Studio debugger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190" name="Google Shape;14;p1" descr=""/>
          <p:cNvPicPr/>
          <p:nvPr/>
        </p:nvPicPr>
        <p:blipFill>
          <a:blip r:embed="rId4"/>
          <a:stretch/>
        </p:blipFill>
        <p:spPr>
          <a:xfrm>
            <a:off x="7853400" y="4788720"/>
            <a:ext cx="837720" cy="294840"/>
          </a:xfrm>
          <a:prstGeom prst="rect">
            <a:avLst/>
          </a:prstGeom>
          <a:ln>
            <a:noFill/>
          </a:ln>
        </p:spPr>
      </p:pic>
      <p:sp>
        <p:nvSpPr>
          <p:cNvPr id="191" name="CustomShape 5"/>
          <p:cNvSpPr/>
          <p:nvPr/>
        </p:nvSpPr>
        <p:spPr>
          <a:xfrm>
            <a:off x="-11160" y="-37800"/>
            <a:ext cx="9154800" cy="101808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PlaceHolder 6"/>
          <p:cNvSpPr>
            <a:spLocks noGrp="1"/>
          </p:cNvSpPr>
          <p:nvPr>
            <p:ph type="title"/>
          </p:nvPr>
        </p:nvSpPr>
        <p:spPr>
          <a:xfrm>
            <a:off x="311760" y="17100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311760" y="107640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8"/>
          <p:cNvSpPr>
            <a:spLocks noGrp="1"/>
          </p:cNvSpPr>
          <p:nvPr>
            <p:ph type="sldNum"/>
          </p:nvPr>
        </p:nvSpPr>
        <p:spPr>
          <a:xfrm>
            <a:off x="8548560" y="47394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2D4ED7E-D12B-40F2-83CE-960A120602C1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60;p5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9303840" y="2108520"/>
            <a:ext cx="5445720" cy="6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"/>
          <p:cNvSpPr/>
          <p:nvPr/>
        </p:nvSpPr>
        <p:spPr>
          <a:xfrm>
            <a:off x="2265480" y="4761360"/>
            <a:ext cx="230292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Android Developer Fundamentals V2  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5610960" y="4618800"/>
            <a:ext cx="215820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This work is licensed under a </a:t>
            </a:r>
            <a:r>
              <a:rPr b="0" i="1" lang="en-US" sz="900" spc="-1" strike="noStrike" u="sng">
                <a:solidFill>
                  <a:srgbClr val="0097a7"/>
                </a:solidFill>
                <a:uFillTx/>
                <a:latin typeface="Open Sans"/>
                <a:ea typeface="Open Sans"/>
                <a:hlinkClick r:id="rId3"/>
              </a:rPr>
              <a:t>Creative Commons Attribution 4.0 International License</a:t>
            </a:r>
            <a:r>
              <a:rPr b="0" i="1" lang="en-US" sz="900" spc="-1" strike="noStrike">
                <a:solidFill>
                  <a:srgbClr val="666666"/>
                </a:solidFill>
                <a:latin typeface="Open Sans"/>
                <a:ea typeface="Open Sans"/>
              </a:rPr>
              <a:t>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483440" y="4678920"/>
            <a:ext cx="116856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The Android Studio debugger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236" name="Google Shape;268;p53" descr=""/>
          <p:cNvPicPr/>
          <p:nvPr/>
        </p:nvPicPr>
        <p:blipFill>
          <a:blip r:embed="rId4"/>
          <a:stretch/>
        </p:blipFill>
        <p:spPr>
          <a:xfrm>
            <a:off x="7853400" y="4788720"/>
            <a:ext cx="837720" cy="294840"/>
          </a:xfrm>
          <a:prstGeom prst="rect">
            <a:avLst/>
          </a:prstGeom>
          <a:ln>
            <a:noFill/>
          </a:ln>
        </p:spPr>
      </p:pic>
      <p:sp>
        <p:nvSpPr>
          <p:cNvPr id="237" name="CustomShape 5"/>
          <p:cNvSpPr/>
          <p:nvPr/>
        </p:nvSpPr>
        <p:spPr>
          <a:xfrm>
            <a:off x="-11160" y="-37800"/>
            <a:ext cx="9154800" cy="101808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PlaceHolder 6"/>
          <p:cNvSpPr>
            <a:spLocks noGrp="1"/>
          </p:cNvSpPr>
          <p:nvPr>
            <p:ph type="title"/>
          </p:nvPr>
        </p:nvSpPr>
        <p:spPr>
          <a:xfrm>
            <a:off x="311760" y="17100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311760" y="107640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8"/>
          <p:cNvSpPr>
            <a:spLocks noGrp="1"/>
          </p:cNvSpPr>
          <p:nvPr>
            <p:ph type="sldNum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DAD3633-FDFD-4796-AE38-EFB85F3D8A73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199;p40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9303840" y="2108520"/>
            <a:ext cx="5445720" cy="6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2"/>
          <p:cNvSpPr/>
          <p:nvPr/>
        </p:nvSpPr>
        <p:spPr>
          <a:xfrm>
            <a:off x="2229120" y="4761360"/>
            <a:ext cx="5296320" cy="2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757575"/>
                </a:solidFill>
                <a:latin typeface="Roboto"/>
                <a:ea typeface="Roboto"/>
              </a:rPr>
              <a:t>Android Developer Fundamentals V2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PlaceHolder 4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sldNum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72B3363-C36D-497C-81D9-6572E06FD0A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developer.android.com/studio/debug/index.html" TargetMode="External"/><Relationship Id="rId2" Type="http://schemas.openxmlformats.org/officeDocument/2006/relationships/hyperlink" Target="https://www.youtube.com/watch?v=2I6fuD20qlY" TargetMode="External"/><Relationship Id="rId3" Type="http://schemas.openxmlformats.org/officeDocument/2006/relationships/slideLayout" Target="../slideLayouts/slideLayout6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google-developer-training.github.io/android-developer-fundamentals-course-concepts-v2/unit-1-get-started/lesson-3-testing,-debugging,-and-using-support-libraries/3-1-c-the-android-studio-debugger/3-1-c-the-android-studio-debugger.html" TargetMode="External"/><Relationship Id="rId2" Type="http://schemas.openxmlformats.org/officeDocument/2006/relationships/hyperlink" Target="https://codelabs.developers.google.com/codelabs/android-training-using-debugger" TargetMode="External"/><Relationship Id="rId3" Type="http://schemas.openxmlformats.org/officeDocument/2006/relationships/slideLayout" Target="../slideLayouts/slideLayout6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://www.computerworld.com/article/2515435/app-development/moth-in-the-machine--debugging-the-origins-of--bug-.html" TargetMode="External"/><Relationship Id="rId2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9A18C26-B9F2-408A-9129-D4324A1DF47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7A824FA-0DFA-42DC-8867-BC0D390617C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265680" y="1275480"/>
            <a:ext cx="3895560" cy="1813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afafa"/>
                </a:solidFill>
                <a:latin typeface="Roboto"/>
                <a:ea typeface="Roboto"/>
              </a:rPr>
              <a:t>Testing, debugging, and using support libraries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Shape 4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C8F19DD-7D7F-4D7A-813B-D3458805C885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0" name="TextShape 5"/>
          <p:cNvSpPr txBox="1"/>
          <p:nvPr/>
        </p:nvSpPr>
        <p:spPr>
          <a:xfrm>
            <a:off x="265680" y="564120"/>
            <a:ext cx="4044960" cy="523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afafa"/>
                </a:solidFill>
                <a:latin typeface="Roboto"/>
                <a:ea typeface="Roboto"/>
              </a:rPr>
              <a:t>Android Developer Fundamentals V2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1" name="CustomShape 6"/>
          <p:cNvSpPr/>
          <p:nvPr/>
        </p:nvSpPr>
        <p:spPr>
          <a:xfrm>
            <a:off x="265680" y="3497760"/>
            <a:ext cx="4044960" cy="12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fafafa"/>
                </a:solidFill>
                <a:latin typeface="Roboto"/>
                <a:ea typeface="Roboto"/>
              </a:rPr>
              <a:t>Lesson 3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93;p75" descr=""/>
          <p:cNvPicPr/>
          <p:nvPr/>
        </p:nvPicPr>
        <p:blipFill>
          <a:blip r:embed="rId1"/>
          <a:stretch/>
        </p:blipFill>
        <p:spPr>
          <a:xfrm>
            <a:off x="1723320" y="1014480"/>
            <a:ext cx="6433200" cy="3556800"/>
          </a:xfrm>
          <a:prstGeom prst="rect">
            <a:avLst/>
          </a:prstGeom>
          <a:ln>
            <a:noFill/>
          </a:ln>
        </p:spPr>
      </p:pic>
      <p:sp>
        <p:nvSpPr>
          <p:cNvPr id="354" name="TextShape 1"/>
          <p:cNvSpPr txBox="1"/>
          <p:nvPr/>
        </p:nvSpPr>
        <p:spPr>
          <a:xfrm>
            <a:off x="311760" y="1710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afafa"/>
                </a:solidFill>
                <a:latin typeface="Roboto"/>
                <a:ea typeface="Roboto"/>
              </a:rPr>
              <a:t>Open Logcat pane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933A157-2E12-4847-AD32-BC3DAAE378F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1135440" y="4286160"/>
            <a:ext cx="976680" cy="268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4"/>
          <p:cNvSpPr/>
          <p:nvPr/>
        </p:nvSpPr>
        <p:spPr>
          <a:xfrm>
            <a:off x="1135440" y="3254040"/>
            <a:ext cx="900720" cy="268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5"/>
          <p:cNvSpPr/>
          <p:nvPr/>
        </p:nvSpPr>
        <p:spPr>
          <a:xfrm>
            <a:off x="273960" y="3039120"/>
            <a:ext cx="9766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Logcat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pane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>
            <a:off x="273960" y="3997080"/>
            <a:ext cx="9766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Logcat tab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311760" y="1710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afafa"/>
                </a:solidFill>
                <a:latin typeface="Roboto"/>
                <a:ea typeface="Roboto"/>
              </a:rPr>
              <a:t>Inspect logging messages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A330128-15DF-4874-92D2-237F95602D7D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62" name="Google Shape;406;p76" descr=""/>
          <p:cNvPicPr/>
          <p:nvPr/>
        </p:nvPicPr>
        <p:blipFill>
          <a:blip r:embed="rId1"/>
          <a:srcRect l="0" t="6837" r="0" b="12619"/>
          <a:stretch/>
        </p:blipFill>
        <p:spPr>
          <a:xfrm>
            <a:off x="0" y="1004040"/>
            <a:ext cx="7396920" cy="3510360"/>
          </a:xfrm>
          <a:prstGeom prst="rect">
            <a:avLst/>
          </a:prstGeom>
          <a:ln>
            <a:noFill/>
          </a:ln>
        </p:spPr>
      </p:pic>
      <p:sp>
        <p:nvSpPr>
          <p:cNvPr id="363" name="CustomShape 3"/>
          <p:cNvSpPr/>
          <p:nvPr/>
        </p:nvSpPr>
        <p:spPr>
          <a:xfrm>
            <a:off x="4030200" y="1474920"/>
            <a:ext cx="4921200" cy="39312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onsolas"/>
                <a:ea typeface="Consolas"/>
              </a:rPr>
              <a:t>Log.d("MainActivity", "Hello World");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473400" y="3306600"/>
            <a:ext cx="8478000" cy="39312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onsolas"/>
                <a:ea typeface="Consolas"/>
              </a:rPr>
              <a:t>09-12 14:28:07.971 4304 /com.example.android.helloworld D/MainActivity: Hello World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413;p77" descr=""/>
          <p:cNvPicPr/>
          <p:nvPr/>
        </p:nvPicPr>
        <p:blipFill>
          <a:blip r:embed="rId1"/>
          <a:srcRect l="1039" t="26833" r="0" b="47575"/>
          <a:stretch/>
        </p:blipFill>
        <p:spPr>
          <a:xfrm>
            <a:off x="213120" y="1367640"/>
            <a:ext cx="8520120" cy="1217160"/>
          </a:xfrm>
          <a:prstGeom prst="rect">
            <a:avLst/>
          </a:prstGeom>
          <a:ln>
            <a:noFill/>
          </a:ln>
        </p:spPr>
      </p:pic>
      <p:sp>
        <p:nvSpPr>
          <p:cNvPr id="366" name="TextShape 1"/>
          <p:cNvSpPr txBox="1"/>
          <p:nvPr/>
        </p:nvSpPr>
        <p:spPr>
          <a:xfrm>
            <a:off x="311760" y="1710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afafa"/>
                </a:solidFill>
                <a:latin typeface="Roboto"/>
                <a:ea typeface="Roboto"/>
              </a:rPr>
              <a:t>Choose visible logging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E04CE2C-F97E-4453-B109-169C10A85CCB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2512440" y="3227760"/>
            <a:ext cx="4119120" cy="8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Displays logs with levels at this level or higher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3359880" y="1950480"/>
            <a:ext cx="1212120" cy="268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0" name="Google Shape;418;p77" descr=""/>
          <p:cNvPicPr/>
          <p:nvPr/>
        </p:nvPicPr>
        <p:blipFill>
          <a:blip r:embed="rId2"/>
          <a:stretch/>
        </p:blipFill>
        <p:spPr>
          <a:xfrm>
            <a:off x="4776480" y="1519200"/>
            <a:ext cx="1047240" cy="139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311760" y="1710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afafa"/>
                </a:solidFill>
                <a:latin typeface="Roboto"/>
                <a:ea typeface="Roboto"/>
              </a:rPr>
              <a:t>Log Levels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0" y="1214640"/>
            <a:ext cx="8927280" cy="314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0000"/>
              </a:lnSpc>
              <a:spcBef>
                <a:spcPts val="1001"/>
              </a:spcBef>
              <a:buClr>
                <a:srgbClr val="242729"/>
              </a:buClr>
              <a:buFont typeface="Roboto"/>
              <a:buChar char="●"/>
            </a:pPr>
            <a:r>
              <a:rPr b="1" lang="en-US" sz="2200" spc="-1" strike="noStrike">
                <a:solidFill>
                  <a:srgbClr val="242729"/>
                </a:solidFill>
                <a:latin typeface="Roboto"/>
                <a:ea typeface="Roboto"/>
              </a:rPr>
              <a:t>Verbose</a:t>
            </a:r>
            <a:r>
              <a:rPr b="0" lang="en-US" sz="2200" spc="-1" strike="noStrike">
                <a:solidFill>
                  <a:srgbClr val="242729"/>
                </a:solidFill>
                <a:latin typeface="Roboto"/>
                <a:ea typeface="Roboto"/>
              </a:rPr>
              <a:t> - All verbose log statements and comprehensive system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0000"/>
              </a:lnSpc>
              <a:spcBef>
                <a:spcPts val="1100"/>
              </a:spcBef>
              <a:buClr>
                <a:srgbClr val="242729"/>
              </a:buClr>
              <a:buFont typeface="Roboto"/>
              <a:buChar char="●"/>
            </a:pPr>
            <a:r>
              <a:rPr b="1" lang="en-US" sz="2200" spc="-1" strike="noStrike">
                <a:solidFill>
                  <a:srgbClr val="242729"/>
                </a:solidFill>
                <a:latin typeface="Roboto"/>
                <a:ea typeface="Roboto"/>
              </a:rPr>
              <a:t>Debug </a:t>
            </a:r>
            <a:r>
              <a:rPr b="0" lang="en-US" sz="2200" spc="-1" strike="noStrike">
                <a:solidFill>
                  <a:srgbClr val="242729"/>
                </a:solidFill>
                <a:latin typeface="Roboto"/>
                <a:ea typeface="Roboto"/>
              </a:rPr>
              <a:t>- All debug logs, variable values, debugging notes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0000"/>
              </a:lnSpc>
              <a:spcBef>
                <a:spcPts val="1701"/>
              </a:spcBef>
              <a:buClr>
                <a:srgbClr val="242729"/>
              </a:buClr>
              <a:buFont typeface="Roboto"/>
              <a:buChar char="●"/>
            </a:pPr>
            <a:r>
              <a:rPr b="1" lang="en-US" sz="2200" spc="-1" strike="noStrike">
                <a:solidFill>
                  <a:srgbClr val="242729"/>
                </a:solidFill>
                <a:latin typeface="Roboto"/>
                <a:ea typeface="Roboto"/>
              </a:rPr>
              <a:t>Info </a:t>
            </a:r>
            <a:r>
              <a:rPr b="0" lang="en-US" sz="2200" spc="-1" strike="noStrike">
                <a:solidFill>
                  <a:srgbClr val="242729"/>
                </a:solidFill>
                <a:latin typeface="Roboto"/>
                <a:ea typeface="Roboto"/>
              </a:rPr>
              <a:t>- Status info,  such as database connection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0000"/>
              </a:lnSpc>
              <a:spcBef>
                <a:spcPts val="1701"/>
              </a:spcBef>
              <a:buClr>
                <a:srgbClr val="242729"/>
              </a:buClr>
              <a:buFont typeface="Roboto"/>
              <a:buChar char="●"/>
            </a:pPr>
            <a:r>
              <a:rPr b="1" lang="en-US" sz="2200" spc="-1" strike="noStrike">
                <a:solidFill>
                  <a:srgbClr val="242729"/>
                </a:solidFill>
                <a:latin typeface="Roboto"/>
                <a:ea typeface="Roboto"/>
              </a:rPr>
              <a:t>Warning </a:t>
            </a:r>
            <a:r>
              <a:rPr b="0" lang="en-US" sz="2200" spc="-1" strike="noStrike">
                <a:solidFill>
                  <a:srgbClr val="242729"/>
                </a:solidFill>
                <a:latin typeface="Roboto"/>
                <a:ea typeface="Roboto"/>
              </a:rPr>
              <a:t>- Unexpected behavior, non-fatal issues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0000"/>
              </a:lnSpc>
              <a:spcBef>
                <a:spcPts val="1701"/>
              </a:spcBef>
              <a:buClr>
                <a:srgbClr val="242729"/>
              </a:buClr>
              <a:buFont typeface="Roboto"/>
              <a:buChar char="●"/>
            </a:pPr>
            <a:r>
              <a:rPr b="1" lang="en-US" sz="2200" spc="-1" strike="noStrike">
                <a:solidFill>
                  <a:srgbClr val="242729"/>
                </a:solidFill>
                <a:latin typeface="Roboto"/>
                <a:ea typeface="Roboto"/>
              </a:rPr>
              <a:t>Error</a:t>
            </a:r>
            <a:r>
              <a:rPr b="0" lang="en-US" sz="2200" spc="-1" strike="noStrike">
                <a:solidFill>
                  <a:srgbClr val="242729"/>
                </a:solidFill>
                <a:latin typeface="Roboto"/>
                <a:ea typeface="Roboto"/>
              </a:rPr>
              <a:t> - Serious error conditions, exceptions, crashes only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Shape 3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D667826-CF1A-4071-9DB6-329A21BB21B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265680" y="1842840"/>
            <a:ext cx="404496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4caf50"/>
                </a:solidFill>
                <a:latin typeface="Roboto"/>
                <a:ea typeface="Roboto"/>
              </a:rPr>
              <a:t>Debugging with Android </a:t>
            </a:r>
            <a:br/>
            <a:r>
              <a:rPr b="1" lang="en-US" sz="4200" spc="-1" strike="noStrike">
                <a:solidFill>
                  <a:srgbClr val="4caf50"/>
                </a:solidFill>
                <a:latin typeface="Roboto"/>
                <a:ea typeface="Roboto"/>
              </a:rPr>
              <a:t>Studio 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6C90335-37B3-4EAE-9532-4EAF1ADEF52B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What you can do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0524885-FC9B-405E-995C-F74A63EBB4F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311760" y="1076400"/>
            <a:ext cx="8520120" cy="3528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Run in debug mode with attached debugger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Set and configure breakpoints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Halt execution at breakpoints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Inspect execution stack frames and variable values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Change variable values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Step through code line by line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400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Pause and resume a running program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Run in debug mode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340287C-14FD-4B4A-B2BE-56968E3B41F5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81" name="Google Shape;445;p81" descr=""/>
          <p:cNvPicPr/>
          <p:nvPr/>
        </p:nvPicPr>
        <p:blipFill>
          <a:blip r:embed="rId1"/>
          <a:srcRect l="0" t="0" r="0" b="7737"/>
          <a:stretch/>
        </p:blipFill>
        <p:spPr>
          <a:xfrm>
            <a:off x="119880" y="1041480"/>
            <a:ext cx="6105960" cy="3286080"/>
          </a:xfrm>
          <a:prstGeom prst="rect">
            <a:avLst/>
          </a:prstGeom>
          <a:ln>
            <a:noFill/>
          </a:ln>
        </p:spPr>
      </p:pic>
      <p:sp>
        <p:nvSpPr>
          <p:cNvPr id="382" name="CustomShape 3"/>
          <p:cNvSpPr/>
          <p:nvPr/>
        </p:nvSpPr>
        <p:spPr>
          <a:xfrm>
            <a:off x="2669760" y="1118520"/>
            <a:ext cx="187560" cy="187560"/>
          </a:xfrm>
          <a:prstGeom prst="rect">
            <a:avLst/>
          </a:prstGeom>
          <a:noFill/>
          <a:ln w="1908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4"/>
          <p:cNvSpPr/>
          <p:nvPr/>
        </p:nvSpPr>
        <p:spPr>
          <a:xfrm rot="10800000">
            <a:off x="7535520" y="1300680"/>
            <a:ext cx="4677840" cy="146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5"/>
          <p:cNvSpPr/>
          <p:nvPr/>
        </p:nvSpPr>
        <p:spPr>
          <a:xfrm>
            <a:off x="380880" y="3034440"/>
            <a:ext cx="459720" cy="187560"/>
          </a:xfrm>
          <a:prstGeom prst="rect">
            <a:avLst/>
          </a:prstGeom>
          <a:noFill/>
          <a:ln w="2844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6"/>
          <p:cNvSpPr/>
          <p:nvPr/>
        </p:nvSpPr>
        <p:spPr>
          <a:xfrm>
            <a:off x="380880" y="2563560"/>
            <a:ext cx="2476080" cy="45576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Debugger pane opens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6" name="Google Shape;450;p81" descr=""/>
          <p:cNvPicPr/>
          <p:nvPr/>
        </p:nvPicPr>
        <p:blipFill>
          <a:blip r:embed="rId2"/>
          <a:stretch/>
        </p:blipFill>
        <p:spPr>
          <a:xfrm>
            <a:off x="6575040" y="1041480"/>
            <a:ext cx="748080" cy="748080"/>
          </a:xfrm>
          <a:prstGeom prst="rect">
            <a:avLst/>
          </a:prstGeom>
          <a:ln>
            <a:noFill/>
          </a:ln>
        </p:spPr>
      </p:pic>
      <p:sp>
        <p:nvSpPr>
          <p:cNvPr id="387" name="CustomShape 7"/>
          <p:cNvSpPr/>
          <p:nvPr/>
        </p:nvSpPr>
        <p:spPr>
          <a:xfrm>
            <a:off x="7535520" y="1030680"/>
            <a:ext cx="393120" cy="393120"/>
          </a:xfrm>
          <a:prstGeom prst="ellipse">
            <a:avLst/>
          </a:prstGeom>
          <a:solidFill>
            <a:srgbClr val="990000"/>
          </a:solidFill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8" name="CustomShape 8"/>
          <p:cNvSpPr/>
          <p:nvPr/>
        </p:nvSpPr>
        <p:spPr>
          <a:xfrm>
            <a:off x="840960" y="2931480"/>
            <a:ext cx="393120" cy="393120"/>
          </a:xfrm>
          <a:prstGeom prst="ellipse">
            <a:avLst/>
          </a:prstGeom>
          <a:solidFill>
            <a:srgbClr val="990000"/>
          </a:solidFill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9" name="CustomShape 9"/>
          <p:cNvSpPr/>
          <p:nvPr/>
        </p:nvSpPr>
        <p:spPr>
          <a:xfrm>
            <a:off x="6482520" y="2555280"/>
            <a:ext cx="2514240" cy="7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Menu: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Run &gt; Debug 'your app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'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Set breakpoints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E174B59-8C89-4A50-80F5-D55A67D46236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92" name="Google Shape;460;p82" descr=""/>
          <p:cNvPicPr/>
          <p:nvPr/>
        </p:nvPicPr>
        <p:blipFill>
          <a:blip r:embed="rId1"/>
          <a:srcRect l="0" t="-1047" r="0" b="7413"/>
          <a:stretch/>
        </p:blipFill>
        <p:spPr>
          <a:xfrm>
            <a:off x="1222200" y="1020600"/>
            <a:ext cx="6105960" cy="3335040"/>
          </a:xfrm>
          <a:prstGeom prst="rect">
            <a:avLst/>
          </a:prstGeom>
          <a:ln>
            <a:noFill/>
          </a:ln>
        </p:spPr>
      </p:pic>
      <p:sp>
        <p:nvSpPr>
          <p:cNvPr id="393" name="CustomShape 3"/>
          <p:cNvSpPr/>
          <p:nvPr/>
        </p:nvSpPr>
        <p:spPr>
          <a:xfrm>
            <a:off x="3118680" y="1559520"/>
            <a:ext cx="154800" cy="1248840"/>
          </a:xfrm>
          <a:prstGeom prst="rect">
            <a:avLst/>
          </a:prstGeom>
          <a:noFill/>
          <a:ln w="2844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4"/>
          <p:cNvSpPr/>
          <p:nvPr/>
        </p:nvSpPr>
        <p:spPr>
          <a:xfrm>
            <a:off x="106200" y="1555200"/>
            <a:ext cx="2982240" cy="74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Click in the left margin next to executable line of code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Edit breakpoint properties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3781A23-0822-4F9C-8FEE-2EC089045BE1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97" name="Google Shape;469;p83" descr=""/>
          <p:cNvPicPr/>
          <p:nvPr/>
        </p:nvPicPr>
        <p:blipFill>
          <a:blip r:embed="rId1"/>
          <a:srcRect l="816" t="0" r="9602" b="0"/>
          <a:stretch/>
        </p:blipFill>
        <p:spPr>
          <a:xfrm>
            <a:off x="1486080" y="1020240"/>
            <a:ext cx="7483320" cy="3561480"/>
          </a:xfrm>
          <a:prstGeom prst="rect">
            <a:avLst/>
          </a:prstGeom>
          <a:ln>
            <a:noFill/>
          </a:ln>
        </p:spPr>
      </p:pic>
      <p:sp>
        <p:nvSpPr>
          <p:cNvPr id="398" name="CustomShape 3"/>
          <p:cNvSpPr/>
          <p:nvPr/>
        </p:nvSpPr>
        <p:spPr>
          <a:xfrm>
            <a:off x="405360" y="3017520"/>
            <a:ext cx="1085400" cy="268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9" name="Google Shape;471;p83" descr=""/>
          <p:cNvPicPr/>
          <p:nvPr/>
        </p:nvPicPr>
        <p:blipFill>
          <a:blip r:embed="rId2"/>
          <a:stretch/>
        </p:blipFill>
        <p:spPr>
          <a:xfrm>
            <a:off x="536040" y="2873160"/>
            <a:ext cx="632880" cy="632880"/>
          </a:xfrm>
          <a:prstGeom prst="rect">
            <a:avLst/>
          </a:prstGeom>
          <a:ln>
            <a:noFill/>
          </a:ln>
        </p:spPr>
      </p:pic>
      <p:sp>
        <p:nvSpPr>
          <p:cNvPr id="400" name="CustomShape 4"/>
          <p:cNvSpPr/>
          <p:nvPr/>
        </p:nvSpPr>
        <p:spPr>
          <a:xfrm>
            <a:off x="95400" y="2955240"/>
            <a:ext cx="393120" cy="393120"/>
          </a:xfrm>
          <a:prstGeom prst="ellipse">
            <a:avLst/>
          </a:prstGeom>
          <a:solidFill>
            <a:srgbClr val="990000"/>
          </a:solidFill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1" name="CustomShape 5"/>
          <p:cNvSpPr/>
          <p:nvPr/>
        </p:nvSpPr>
        <p:spPr>
          <a:xfrm>
            <a:off x="4669200" y="1590480"/>
            <a:ext cx="393120" cy="393120"/>
          </a:xfrm>
          <a:prstGeom prst="ellipse">
            <a:avLst/>
          </a:prstGeom>
          <a:solidFill>
            <a:srgbClr val="990000"/>
          </a:solidFill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Make breakpoints conditional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4B5A07C-97D0-483E-97E6-AF659CD6FD20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4" name="TextShape 3"/>
          <p:cNvSpPr txBox="1"/>
          <p:nvPr/>
        </p:nvSpPr>
        <p:spPr>
          <a:xfrm>
            <a:off x="311760" y="10764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Roboto"/>
                <a:ea typeface="Roboto"/>
              </a:rPr>
              <a:t>In properties dialog or right -click existing breakpoint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Roboto"/>
                <a:ea typeface="Roboto"/>
              </a:rPr>
              <a:t>Any Java expression that returns a boolean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Roboto"/>
                <a:ea typeface="Roboto"/>
              </a:rPr>
              <a:t>Code completion helps you write conditions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Google Shape;481;p84" descr=""/>
          <p:cNvPicPr/>
          <p:nvPr/>
        </p:nvPicPr>
        <p:blipFill>
          <a:blip r:embed="rId1"/>
          <a:stretch/>
        </p:blipFill>
        <p:spPr>
          <a:xfrm>
            <a:off x="1163520" y="2672640"/>
            <a:ext cx="4362120" cy="1618920"/>
          </a:xfrm>
          <a:prstGeom prst="rect">
            <a:avLst/>
          </a:prstGeom>
          <a:ln w="19080">
            <a:solidFill>
              <a:srgbClr val="999999"/>
            </a:solidFill>
            <a:round/>
          </a:ln>
        </p:spPr>
      </p:pic>
      <p:sp>
        <p:nvSpPr>
          <p:cNvPr id="406" name="CustomShape 4"/>
          <p:cNvSpPr/>
          <p:nvPr/>
        </p:nvSpPr>
        <p:spPr>
          <a:xfrm>
            <a:off x="925200" y="3588840"/>
            <a:ext cx="465120" cy="268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311760" y="778320"/>
            <a:ext cx="8520120" cy="25948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5200" spc="-1" strike="noStrike">
                <a:solidFill>
                  <a:srgbClr val="ffffff"/>
                </a:solidFill>
                <a:latin typeface="Roboto"/>
                <a:ea typeface="Roboto"/>
              </a:rPr>
              <a:t>3.1 The Android Studio debugger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4152A9E-2693-46E4-BA63-4B034E19F55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Run until app stops at breakpoint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81C30E1-31F2-48E1-ADA7-1C042EB09B57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09" name="Google Shape;489;p85" descr=""/>
          <p:cNvPicPr/>
          <p:nvPr/>
        </p:nvPicPr>
        <p:blipFill>
          <a:blip r:embed="rId1"/>
          <a:srcRect l="5487" t="12373" r="3931" b="14273"/>
          <a:stretch/>
        </p:blipFill>
        <p:spPr>
          <a:xfrm>
            <a:off x="593280" y="1380960"/>
            <a:ext cx="5968080" cy="3132000"/>
          </a:xfrm>
          <a:prstGeom prst="rect">
            <a:avLst/>
          </a:prstGeom>
          <a:ln>
            <a:noFill/>
          </a:ln>
        </p:spPr>
      </p:pic>
      <p:sp>
        <p:nvSpPr>
          <p:cNvPr id="410" name="CustomShape 3"/>
          <p:cNvSpPr/>
          <p:nvPr/>
        </p:nvSpPr>
        <p:spPr>
          <a:xfrm>
            <a:off x="6910920" y="1564200"/>
            <a:ext cx="15613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First Breakpoint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 rot="10800000">
            <a:off x="6904440" y="1834560"/>
            <a:ext cx="424080" cy="146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5"/>
          <p:cNvSpPr/>
          <p:nvPr/>
        </p:nvSpPr>
        <p:spPr>
          <a:xfrm>
            <a:off x="788760" y="3788280"/>
            <a:ext cx="1031400" cy="47232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Roboto"/>
                <a:ea typeface="Roboto"/>
              </a:rPr>
              <a:t>Frames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3" name="CustomShape 6"/>
          <p:cNvSpPr/>
          <p:nvPr/>
        </p:nvSpPr>
        <p:spPr>
          <a:xfrm>
            <a:off x="2092320" y="3788280"/>
            <a:ext cx="2338560" cy="47232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Roboto"/>
                <a:ea typeface="Roboto"/>
              </a:rPr>
              <a:t>Variables in scope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4" name="CustomShape 7"/>
          <p:cNvSpPr/>
          <p:nvPr/>
        </p:nvSpPr>
        <p:spPr>
          <a:xfrm>
            <a:off x="5538960" y="3827880"/>
            <a:ext cx="2257920" cy="39312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Roboto"/>
                <a:ea typeface="Roboto"/>
              </a:rPr>
              <a:t>Watches (C/C++)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99;p86" descr=""/>
          <p:cNvPicPr/>
          <p:nvPr/>
        </p:nvPicPr>
        <p:blipFill>
          <a:blip r:embed="rId1"/>
          <a:srcRect l="0" t="0" r="71420" b="6990"/>
          <a:stretch/>
        </p:blipFill>
        <p:spPr>
          <a:xfrm>
            <a:off x="311760" y="1271160"/>
            <a:ext cx="2612160" cy="2889360"/>
          </a:xfrm>
          <a:prstGeom prst="rect">
            <a:avLst/>
          </a:prstGeom>
          <a:ln>
            <a:noFill/>
          </a:ln>
        </p:spPr>
      </p:pic>
      <p:sp>
        <p:nvSpPr>
          <p:cNvPr id="416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Inspect frames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1EAF53A-5071-44A0-85F1-CF0A3F039C9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3367440" y="2072880"/>
            <a:ext cx="4995720" cy="90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Top frame is where execution is halted in your code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19" name="CustomShape 4"/>
          <p:cNvSpPr/>
          <p:nvPr/>
        </p:nvSpPr>
        <p:spPr>
          <a:xfrm rot="10800000">
            <a:off x="3291480" y="2421000"/>
            <a:ext cx="548280" cy="146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508;p87" descr=""/>
          <p:cNvPicPr/>
          <p:nvPr/>
        </p:nvPicPr>
        <p:blipFill>
          <a:blip r:embed="rId1"/>
          <a:srcRect l="26158" t="0" r="36242" b="6717"/>
          <a:stretch/>
        </p:blipFill>
        <p:spPr>
          <a:xfrm>
            <a:off x="189360" y="1068120"/>
            <a:ext cx="3436920" cy="2898000"/>
          </a:xfrm>
          <a:prstGeom prst="rect">
            <a:avLst/>
          </a:prstGeom>
          <a:ln>
            <a:noFill/>
          </a:ln>
        </p:spPr>
      </p:pic>
      <p:sp>
        <p:nvSpPr>
          <p:cNvPr id="421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Inspect and edit variables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DE35C3C-3190-45F9-BCC0-933FD3CB3A3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3710880" y="1343520"/>
            <a:ext cx="4995720" cy="6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80520">
              <a:lnSpc>
                <a:spcPct val="100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Right-click on variable for menu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24" name="Google Shape;512;p87" descr=""/>
          <p:cNvPicPr/>
          <p:nvPr/>
        </p:nvPicPr>
        <p:blipFill>
          <a:blip r:embed="rId2"/>
          <a:srcRect l="28284" t="27884" r="34425" b="1556"/>
          <a:stretch/>
        </p:blipFill>
        <p:spPr>
          <a:xfrm>
            <a:off x="2351160" y="2090160"/>
            <a:ext cx="1697760" cy="2522520"/>
          </a:xfrm>
          <a:prstGeom prst="rect">
            <a:avLst/>
          </a:prstGeom>
          <a:ln w="19080">
            <a:solidFill>
              <a:srgbClr val="999999"/>
            </a:solidFill>
            <a:round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Basic Stepping Commands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6DDEF1D-473F-459F-90EA-A3C5356376F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graphicFrame>
        <p:nvGraphicFramePr>
          <p:cNvPr id="427" name="Table 3"/>
          <p:cNvGraphicFramePr/>
          <p:nvPr/>
        </p:nvGraphicFramePr>
        <p:xfrm>
          <a:off x="372240" y="1073160"/>
          <a:ext cx="8291160" cy="3324600"/>
        </p:xfrm>
        <a:graphic>
          <a:graphicData uri="http://schemas.openxmlformats.org/drawingml/2006/table">
            <a:tbl>
              <a:tblPr/>
              <a:tblGrid>
                <a:gridCol w="2221560"/>
                <a:gridCol w="875160"/>
                <a:gridCol w="5194440"/>
              </a:tblGrid>
              <a:tr h="44784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Step Over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F8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Step to the next line in current file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4784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Step Into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F7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Step to the next executed line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105768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Force Step Into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⇧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F7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5040" bIns="47520"/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1800" spc="-1" strike="noStrike">
                          <a:solidFill>
                            <a:srgbClr val="404853"/>
                          </a:solidFill>
                          <a:latin typeface="Roboto"/>
                          <a:ea typeface="Roboto"/>
                        </a:rPr>
                        <a:t>Step into a method in a class that you wouldn't normally step into, like a standard JDK class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5276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Step Out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⇧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F8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5040" bIns="47520"/>
                    <a:p>
                      <a:pPr>
                        <a:lnSpc>
                          <a:spcPct val="115000"/>
                        </a:lnSpc>
                      </a:pPr>
                      <a:r>
                        <a:rPr b="0" lang="en-US" sz="1800" spc="-1" strike="noStrike">
                          <a:solidFill>
                            <a:srgbClr val="404853"/>
                          </a:solidFill>
                          <a:latin typeface="Roboto"/>
                          <a:ea typeface="Roboto"/>
                        </a:rPr>
                        <a:t>Step to first executed line after returning from current method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97596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Run to Cursor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333333"/>
                          </a:solidFill>
                          <a:latin typeface="Roboto"/>
                          <a:ea typeface="Roboto"/>
                        </a:rPr>
                        <a:t>⌥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F9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5040" bIns="47520"/>
                    <a:p>
                      <a:pPr>
                        <a:lnSpc>
                          <a:spcPct val="157000"/>
                        </a:lnSpc>
                      </a:pPr>
                      <a:r>
                        <a:rPr b="0" lang="en-US" sz="1800" spc="-1" strike="noStrike">
                          <a:solidFill>
                            <a:srgbClr val="404853"/>
                          </a:solidFill>
                          <a:latin typeface="Roboto"/>
                          <a:ea typeface="Roboto"/>
                        </a:rPr>
                        <a:t>Run to the line where the cursor is in the file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080" marR="91080">
                    <a:lnL w="28080">
                      <a:solidFill>
                        <a:srgbClr val="9e9e9e"/>
                      </a:solidFill>
                    </a:lnL>
                    <a:lnR w="28080">
                      <a:solidFill>
                        <a:srgbClr val="9e9e9e"/>
                      </a:solidFill>
                    </a:lnR>
                    <a:lnT w="28080">
                      <a:solidFill>
                        <a:srgbClr val="9e9e9e"/>
                      </a:solidFill>
                    </a:lnT>
                    <a:lnB w="2808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Stepping through code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A8E3A74-3865-4CEB-B22C-A2AF6751A29F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2204280" y="1356480"/>
            <a:ext cx="3183840" cy="4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Show execution point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31" name="Google Shape;527;p89" descr=""/>
          <p:cNvPicPr/>
          <p:nvPr/>
        </p:nvPicPr>
        <p:blipFill>
          <a:blip r:embed="rId1"/>
          <a:srcRect l="0" t="0" r="38298" b="80104"/>
          <a:stretch/>
        </p:blipFill>
        <p:spPr>
          <a:xfrm>
            <a:off x="585000" y="2228760"/>
            <a:ext cx="7059240" cy="969840"/>
          </a:xfrm>
          <a:prstGeom prst="rect">
            <a:avLst/>
          </a:prstGeom>
          <a:ln>
            <a:noFill/>
          </a:ln>
        </p:spPr>
      </p:pic>
      <p:sp>
        <p:nvSpPr>
          <p:cNvPr id="432" name="CustomShape 4"/>
          <p:cNvSpPr/>
          <p:nvPr/>
        </p:nvSpPr>
        <p:spPr>
          <a:xfrm>
            <a:off x="2808000" y="3446640"/>
            <a:ext cx="1528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Step over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33" name="CustomShape 5"/>
          <p:cNvSpPr/>
          <p:nvPr/>
        </p:nvSpPr>
        <p:spPr>
          <a:xfrm>
            <a:off x="4337640" y="3440880"/>
            <a:ext cx="1528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Step into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34" name="CustomShape 6"/>
          <p:cNvSpPr/>
          <p:nvPr/>
        </p:nvSpPr>
        <p:spPr>
          <a:xfrm>
            <a:off x="5142240" y="3940920"/>
            <a:ext cx="23752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Force step into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35" name="CustomShape 7"/>
          <p:cNvSpPr/>
          <p:nvPr/>
        </p:nvSpPr>
        <p:spPr>
          <a:xfrm>
            <a:off x="6210360" y="3446640"/>
            <a:ext cx="1528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Step out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36" name="CustomShape 8"/>
          <p:cNvSpPr/>
          <p:nvPr/>
        </p:nvSpPr>
        <p:spPr>
          <a:xfrm>
            <a:off x="5236200" y="1356480"/>
            <a:ext cx="17143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Drop frame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37" name="CustomShape 9"/>
          <p:cNvSpPr/>
          <p:nvPr/>
        </p:nvSpPr>
        <p:spPr>
          <a:xfrm>
            <a:off x="6972120" y="1356480"/>
            <a:ext cx="21686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Run to cursor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38" name="CustomShape 10"/>
          <p:cNvSpPr/>
          <p:nvPr/>
        </p:nvSpPr>
        <p:spPr>
          <a:xfrm>
            <a:off x="4430880" y="1824480"/>
            <a:ext cx="360" cy="87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11"/>
          <p:cNvSpPr/>
          <p:nvPr/>
        </p:nvSpPr>
        <p:spPr>
          <a:xfrm>
            <a:off x="6598080" y="1831680"/>
            <a:ext cx="360" cy="84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12"/>
          <p:cNvSpPr/>
          <p:nvPr/>
        </p:nvSpPr>
        <p:spPr>
          <a:xfrm>
            <a:off x="7234560" y="1824480"/>
            <a:ext cx="360" cy="83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13"/>
          <p:cNvSpPr/>
          <p:nvPr/>
        </p:nvSpPr>
        <p:spPr>
          <a:xfrm>
            <a:off x="5910480" y="3022200"/>
            <a:ext cx="360" cy="109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14"/>
          <p:cNvSpPr/>
          <p:nvPr/>
        </p:nvSpPr>
        <p:spPr>
          <a:xfrm>
            <a:off x="6355440" y="3022200"/>
            <a:ext cx="242280" cy="55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15"/>
          <p:cNvSpPr/>
          <p:nvPr/>
        </p:nvSpPr>
        <p:spPr>
          <a:xfrm flipH="1">
            <a:off x="4965480" y="3022200"/>
            <a:ext cx="389160" cy="55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16"/>
          <p:cNvSpPr/>
          <p:nvPr/>
        </p:nvSpPr>
        <p:spPr>
          <a:xfrm flipH="1">
            <a:off x="3387600" y="3024000"/>
            <a:ext cx="1510920" cy="58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400" spc="-1" strike="noStrike">
                <a:solidFill>
                  <a:srgbClr val="ffffff"/>
                </a:solidFill>
                <a:latin typeface="Roboto"/>
                <a:ea typeface="Roboto"/>
              </a:rPr>
              <a:t>Resume and Pause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DB0953E-B8AB-44CA-91CA-251C2864E10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47" name="Google Shape;547;p90" descr=""/>
          <p:cNvPicPr/>
          <p:nvPr/>
        </p:nvPicPr>
        <p:blipFill>
          <a:blip r:embed="rId1"/>
          <a:stretch/>
        </p:blipFill>
        <p:spPr>
          <a:xfrm>
            <a:off x="2592720" y="1321200"/>
            <a:ext cx="4819320" cy="2704680"/>
          </a:xfrm>
          <a:prstGeom prst="rect">
            <a:avLst/>
          </a:prstGeom>
          <a:ln>
            <a:noFill/>
          </a:ln>
        </p:spPr>
      </p:pic>
      <p:sp>
        <p:nvSpPr>
          <p:cNvPr id="448" name="CustomShape 3"/>
          <p:cNvSpPr/>
          <p:nvPr/>
        </p:nvSpPr>
        <p:spPr>
          <a:xfrm>
            <a:off x="1020240" y="1445040"/>
            <a:ext cx="13165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Roboto"/>
                <a:ea typeface="Roboto"/>
              </a:rPr>
              <a:t>Resume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1195560" y="2138400"/>
            <a:ext cx="11408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Pause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0" name="CustomShape 5"/>
          <p:cNvSpPr/>
          <p:nvPr/>
        </p:nvSpPr>
        <p:spPr>
          <a:xfrm>
            <a:off x="2340360" y="1796400"/>
            <a:ext cx="664920" cy="9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6"/>
          <p:cNvSpPr/>
          <p:nvPr/>
        </p:nvSpPr>
        <p:spPr>
          <a:xfrm flipH="1" rot="10800000">
            <a:off x="3025800" y="2479680"/>
            <a:ext cx="666360" cy="25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7"/>
          <p:cNvSpPr/>
          <p:nvPr/>
        </p:nvSpPr>
        <p:spPr>
          <a:xfrm>
            <a:off x="5794200" y="3483360"/>
            <a:ext cx="3138120" cy="119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Menu: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  </a:t>
            </a:r>
            <a:r>
              <a:rPr b="1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Run-&gt;Pause Program…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  </a:t>
            </a:r>
            <a:r>
              <a:rPr b="1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Run-&gt;Resume Program...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3" name="CustomShape 8"/>
          <p:cNvSpPr/>
          <p:nvPr/>
        </p:nvSpPr>
        <p:spPr>
          <a:xfrm>
            <a:off x="271080" y="3013560"/>
            <a:ext cx="2065320" cy="84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Mute all breakpoints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4" name="CustomShape 9"/>
          <p:cNvSpPr/>
          <p:nvPr/>
        </p:nvSpPr>
        <p:spPr>
          <a:xfrm flipH="1" rot="10800000">
            <a:off x="3014280" y="3436920"/>
            <a:ext cx="677880" cy="23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311760" y="1710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afafa"/>
                </a:solidFill>
                <a:latin typeface="Roboto"/>
                <a:ea typeface="Roboto"/>
              </a:rPr>
              <a:t>Learn more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235440" y="1096200"/>
            <a:ext cx="8696160" cy="3503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Debug Your App</a:t>
            </a: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 (Android Studio User Guide)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2"/>
              </a:rPr>
              <a:t>Debugging and Testing in Android Studio</a:t>
            </a: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 (video)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TextShape 3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27F3325-3B40-47AD-8CB7-8E5108309B65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311760" y="1710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afafa"/>
                </a:solidFill>
                <a:latin typeface="Roboto"/>
                <a:ea typeface="Roboto"/>
              </a:rPr>
              <a:t>What's Next?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TextShape 2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C5FC7A2-5437-450D-B3AA-AA7517EE0FEC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311760" y="2063880"/>
            <a:ext cx="8520120" cy="1383120"/>
          </a:xfrm>
          <a:prstGeom prst="rect">
            <a:avLst/>
          </a:prstGeom>
          <a:noFill/>
          <a:ln w="38160">
            <a:solidFill>
              <a:srgbClr val="4caf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424242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Concept Chapter:</a:t>
            </a:r>
            <a:r>
              <a:rPr b="0" lang="en-US" sz="2400" spc="-1" strike="noStrike">
                <a:solidFill>
                  <a:srgbClr val="424242"/>
                </a:solidFill>
                <a:latin typeface="Roboto"/>
                <a:ea typeface="Roboto"/>
              </a:rPr>
              <a:t> </a:t>
            </a:r>
            <a:r>
              <a:rPr b="0" lang="en-US" sz="24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3.1 The Android Studio debugger</a:t>
            </a:r>
            <a:endParaRPr b="0" lang="en-US" sz="2400" spc="-1" strike="noStrike"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424242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Practical: </a:t>
            </a:r>
            <a:r>
              <a:rPr b="0" lang="en-US" sz="24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2"/>
              </a:rPr>
              <a:t>3.1 The debugger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4caf50"/>
                </a:solidFill>
                <a:latin typeface="Roboto"/>
                <a:ea typeface="Roboto"/>
              </a:rPr>
              <a:t>END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TextShape 3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0085989-F021-4688-B94E-42A73EF3A6FD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64" name="TextShape 4"/>
          <p:cNvSpPr txBox="1"/>
          <p:nvPr/>
        </p:nvSpPr>
        <p:spPr>
          <a:xfrm>
            <a:off x="265680" y="2802960"/>
            <a:ext cx="4044960" cy="1234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Contents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311760" y="1076400"/>
            <a:ext cx="83984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All code has bugs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Android Studio logging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Android Studio debugger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Working with breakpoints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Changing variables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Stepping through code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Shape 3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E28E60F-DC59-4D1E-8805-7E23AEEE279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265680" y="1842840"/>
            <a:ext cx="404496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4caf50"/>
                </a:solidFill>
                <a:latin typeface="Roboto"/>
                <a:ea typeface="Roboto"/>
              </a:rPr>
              <a:t>All Code Has Bugs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9062F42-4CBB-4D10-AAE1-A5E748553E96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311760" y="1710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Bugs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AC9AC0A-041A-4F2D-8DB3-A0F6630A4513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1" name="TextShape 3"/>
          <p:cNvSpPr txBox="1"/>
          <p:nvPr/>
        </p:nvSpPr>
        <p:spPr>
          <a:xfrm>
            <a:off x="311760" y="10764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Incorrect or unexpected result, wrong values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Crashes, exceptions, freezes, memory leaks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Causes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000000"/>
              </a:buClr>
              <a:buFont typeface="Roboto"/>
              <a:buChar char="○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Human Design or Implementation Error &gt; Fix your code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000000"/>
              </a:buClr>
              <a:buFont typeface="Roboto"/>
              <a:buChar char="○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Software fault, but in libraries &gt; Work around limitation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55320">
              <a:lnSpc>
                <a:spcPct val="115000"/>
              </a:lnSpc>
              <a:buClr>
                <a:srgbClr val="000000"/>
              </a:buClr>
              <a:buFont typeface="Roboto"/>
              <a:buChar char="○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Hardware fault or limitation -&gt; Make it work with what's available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4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Origin of the term "bug"</a:t>
            </a: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 (it's not what you think)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311760" y="1710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Debugging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CAC3EC7-6936-4CC7-9E75-F4DC42940E71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4" name="TextShape 3"/>
          <p:cNvSpPr txBox="1"/>
          <p:nvPr/>
        </p:nvSpPr>
        <p:spPr>
          <a:xfrm>
            <a:off x="311760" y="10764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Find and fix errors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Correct unexpected and undesirable behavior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Unit tests help identify bugs and prevent regression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User testing helps identify interaction bugs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311760" y="171000"/>
            <a:ext cx="86572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Android Studio debugging tools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854856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6E8DEC7-8CBD-4DF3-84E3-D0CDEC149788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47" name="TextShape 3"/>
          <p:cNvSpPr txBox="1"/>
          <p:nvPr/>
        </p:nvSpPr>
        <p:spPr>
          <a:xfrm>
            <a:off x="311760" y="1076400"/>
            <a:ext cx="8520120" cy="357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Android Studio has tools that help you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identify problems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find where in the source code the problem is created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so that you can fix it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265680" y="1842840"/>
            <a:ext cx="404496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4caf50"/>
                </a:solidFill>
                <a:latin typeface="Roboto"/>
                <a:ea typeface="Roboto"/>
              </a:rPr>
              <a:t>Logging with Android Studio 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EA65BE6-A52B-42DD-9FFC-CE456E47DBD9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311760" y="1710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afafa"/>
                </a:solidFill>
                <a:latin typeface="Roboto"/>
                <a:ea typeface="Roboto"/>
              </a:rPr>
              <a:t>Add Log messages to your code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311760" y="1077840"/>
            <a:ext cx="8520120" cy="3508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onsolas"/>
              </a:rPr>
              <a:t>import android.util.Log;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onsolas"/>
              </a:rPr>
              <a:t>// Use class variable with class name as tag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onsolas"/>
              </a:rPr>
              <a:t>private static final String TAG =  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onsolas"/>
              </a:rPr>
              <a:t>    MainActivity.class.getSimpleName();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onsolas"/>
              </a:rPr>
              <a:t>// Show message in Logcat pane of Android Studio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onsolas"/>
              </a:rPr>
              <a:t>// Log.&lt;log-level&gt;(TAG, "Message");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nsolas"/>
                <a:ea typeface="Consolas"/>
              </a:rPr>
              <a:t>Log.d(TAG, “Hello World”);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F67706D-4CA5-4226-845D-7009312D3700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2020-07-02T17:00:05Z</dcterms:modified>
  <cp:revision>1</cp:revision>
  <dc:subject/>
  <dc:title/>
</cp:coreProperties>
</file>